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hu-HU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 autoAdjust="0"/>
    <p:restoredTop sz="94660" autoAdjust="0"/>
  </p:normalViewPr>
  <p:slideViewPr>
    <p:cSldViewPr>
      <p:cViewPr varScale="1">
        <p:scale>
          <a:sx n="83" d="100"/>
          <a:sy n="83" d="100"/>
        </p:scale>
        <p:origin x="-84" y="-30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hu-HU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hu-HU"/>
          </a:p>
        </p:txBody>
      </p:sp>
      <p:sp>
        <p:nvSpPr>
          <p:cNvPr id="6148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hu-HU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94251CB6-0E6B-4ECA-920A-17369B30F124}" type="slidenum">
              <a:rPr lang="hu-HU"/>
              <a:pPr/>
              <a:t>‹#›</a:t>
            </a:fld>
            <a:endParaRPr lang="hu-H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AF22ACC-FD53-47F4-AC31-C75637FD6E24}" type="slidenum">
              <a:rPr lang="hu-HU"/>
              <a:pPr/>
              <a:t>2</a:t>
            </a:fld>
            <a:endParaRPr lang="hu-HU"/>
          </a:p>
        </p:txBody>
      </p:sp>
      <p:sp>
        <p:nvSpPr>
          <p:cNvPr id="7170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hu-H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A470AC7-5627-453A-B837-1DF8EA020EDD}" type="slidenum">
              <a:rPr lang="hu-HU"/>
              <a:pPr/>
              <a:t>3</a:t>
            </a:fld>
            <a:endParaRPr lang="hu-HU"/>
          </a:p>
        </p:txBody>
      </p:sp>
      <p:sp>
        <p:nvSpPr>
          <p:cNvPr id="8194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hu-HU"/>
              <a:t>A sávok koncentrikusan elhelyezkedő körök. A lemez kapacitása függ a sávok és a szektorok számától. Egy szektor mérete 512 byte.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hu-HU" smtClean="0"/>
              <a:t>Alcím mintájának szerkesztése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CC73CB-81BF-47B6-AEC9-B622EA5F0787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6A74265-BFA1-4024-81EB-4CFA468881C3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28CEB1A-1B1D-4D86-9938-A2E67ED4C408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Cím és tábláz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áblázat helye 2"/>
          <p:cNvSpPr>
            <a:spLocks noGrp="1"/>
          </p:cNvSpPr>
          <p:nvPr>
            <p:ph type="tbl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08487010-D067-4BE9-BC96-A92280D8CDDE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48CDF7B-A518-492C-B7EB-2B9DFB471A6B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DC231AA-CB8E-412A-BDDF-C0E02B496828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30FEF1-9164-4CC8-AA09-B90A09DA5CF0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Szöveg hely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6" name="Tartalom helye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7" name="Dátum hely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8" name="Élőláb helye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9" name="Dia számának hely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90F12A-5034-4D9D-9DC9-37CD5C9A3051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4" name="Élőláb hely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CB0E5B-D8A2-42BF-9754-849C4BCE8DCE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3" name="Élőláb hely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95217B6-43D5-4404-AB28-4471CD6FABE9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6372CC7-B567-4492-9312-F0F216569B8A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Kép hely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143E1B6-522D-41AF-85F3-1CEBFB0F394A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" name="Rectangle 7"/>
          <p:cNvSpPr>
            <a:spLocks noChangeArrowheads="1"/>
          </p:cNvSpPr>
          <p:nvPr userDrawn="1"/>
        </p:nvSpPr>
        <p:spPr bwMode="auto">
          <a:xfrm>
            <a:off x="419100" y="342900"/>
            <a:ext cx="8305800" cy="6172200"/>
          </a:xfrm>
          <a:prstGeom prst="rect">
            <a:avLst/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u-HU"/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hu-HU" smtClean="0"/>
              <a:t>Mintacím szerkesztése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hu-H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hu-H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rgbClr val="FFFF00"/>
                </a:solidFill>
              </a:defRPr>
            </a:lvl1pPr>
          </a:lstStyle>
          <a:p>
            <a:fld id="{0A680D9B-7F08-4DD6-9ACD-BEBB79341A7E}" type="slidenum">
              <a:rPr lang="hu-HU"/>
              <a:pPr/>
              <a:t>‹#›</a:t>
            </a:fld>
            <a:endParaRPr lang="hu-H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rgbClr val="FFFF00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rgbClr val="FFFF00"/>
          </a:solidFill>
          <a:latin typeface="Times New Roman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rgbClr val="FFFF00"/>
          </a:solidFill>
          <a:latin typeface="Times New Roman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rgbClr val="FFFF00"/>
          </a:solidFill>
          <a:latin typeface="Times New Roman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rgbClr val="FFFF00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FFFF00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FFFF00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FFFF00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FFFF00"/>
          </a:solidFill>
          <a:latin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3" name="Text Box 5"/>
          <p:cNvSpPr txBox="1">
            <a:spLocks noChangeArrowheads="1"/>
          </p:cNvSpPr>
          <p:nvPr/>
        </p:nvSpPr>
        <p:spPr bwMode="auto">
          <a:xfrm>
            <a:off x="2401888" y="2640013"/>
            <a:ext cx="3524250" cy="1282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600">
                <a:solidFill>
                  <a:srgbClr val="FFFF00"/>
                </a:solidFill>
              </a:rPr>
              <a:t>S</a:t>
            </a:r>
            <a:r>
              <a:rPr lang="hu-HU" sz="2600">
                <a:solidFill>
                  <a:srgbClr val="FFFF00"/>
                </a:solidFill>
              </a:rPr>
              <a:t>zámítógépes</a:t>
            </a:r>
          </a:p>
          <a:p>
            <a:r>
              <a:rPr lang="hu-HU" sz="2600">
                <a:solidFill>
                  <a:srgbClr val="FFFF00"/>
                </a:solidFill>
              </a:rPr>
              <a:t>	ismeretek</a:t>
            </a:r>
          </a:p>
          <a:p>
            <a:r>
              <a:rPr lang="hu-HU" sz="2600">
                <a:solidFill>
                  <a:srgbClr val="FFFF00"/>
                </a:solidFill>
              </a:rPr>
              <a:t>		kezdőknek.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Oval 2"/>
          <p:cNvSpPr>
            <a:spLocks noChangeArrowheads="1"/>
          </p:cNvSpPr>
          <p:nvPr/>
        </p:nvSpPr>
        <p:spPr bwMode="auto">
          <a:xfrm>
            <a:off x="1981200" y="1447800"/>
            <a:ext cx="4318000" cy="4318000"/>
          </a:xfrm>
          <a:prstGeom prst="ellips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hu-HU"/>
          </a:p>
        </p:txBody>
      </p:sp>
      <p:sp>
        <p:nvSpPr>
          <p:cNvPr id="4099" name="Oval 3"/>
          <p:cNvSpPr>
            <a:spLocks noChangeArrowheads="1"/>
          </p:cNvSpPr>
          <p:nvPr/>
        </p:nvSpPr>
        <p:spPr bwMode="auto">
          <a:xfrm>
            <a:off x="2339975" y="1808163"/>
            <a:ext cx="3598863" cy="3598862"/>
          </a:xfrm>
          <a:prstGeom prst="ellips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hu-HU"/>
          </a:p>
        </p:txBody>
      </p:sp>
      <p:sp>
        <p:nvSpPr>
          <p:cNvPr id="4100" name="Oval 4"/>
          <p:cNvSpPr>
            <a:spLocks noChangeArrowheads="1"/>
          </p:cNvSpPr>
          <p:nvPr/>
        </p:nvSpPr>
        <p:spPr bwMode="auto">
          <a:xfrm>
            <a:off x="2700338" y="2166938"/>
            <a:ext cx="2879725" cy="2879725"/>
          </a:xfrm>
          <a:prstGeom prst="ellips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hu-HU"/>
          </a:p>
        </p:txBody>
      </p:sp>
      <p:sp>
        <p:nvSpPr>
          <p:cNvPr id="4101" name="Oval 5"/>
          <p:cNvSpPr>
            <a:spLocks noChangeArrowheads="1"/>
          </p:cNvSpPr>
          <p:nvPr/>
        </p:nvSpPr>
        <p:spPr bwMode="auto">
          <a:xfrm>
            <a:off x="3060700" y="2527300"/>
            <a:ext cx="2159000" cy="2159000"/>
          </a:xfrm>
          <a:prstGeom prst="ellips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hu-HU"/>
          </a:p>
        </p:txBody>
      </p:sp>
      <p:sp>
        <p:nvSpPr>
          <p:cNvPr id="4102" name="Oval 6"/>
          <p:cNvSpPr>
            <a:spLocks noChangeArrowheads="1"/>
          </p:cNvSpPr>
          <p:nvPr/>
        </p:nvSpPr>
        <p:spPr bwMode="auto">
          <a:xfrm>
            <a:off x="3421063" y="2887663"/>
            <a:ext cx="1439862" cy="1439862"/>
          </a:xfrm>
          <a:prstGeom prst="ellips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hu-HU"/>
          </a:p>
        </p:txBody>
      </p:sp>
      <p:sp>
        <p:nvSpPr>
          <p:cNvPr id="4103" name="Text Box 7"/>
          <p:cNvSpPr txBox="1">
            <a:spLocks noChangeArrowheads="1"/>
          </p:cNvSpPr>
          <p:nvPr/>
        </p:nvSpPr>
        <p:spPr bwMode="auto">
          <a:xfrm>
            <a:off x="6705600" y="1905000"/>
            <a:ext cx="77628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hu-HU" sz="2000">
                <a:solidFill>
                  <a:srgbClr val="FFFF00"/>
                </a:solidFill>
              </a:rPr>
              <a:t>sávok</a:t>
            </a:r>
          </a:p>
        </p:txBody>
      </p:sp>
      <p:sp>
        <p:nvSpPr>
          <p:cNvPr id="4105" name="Line 9"/>
          <p:cNvSpPr>
            <a:spLocks noChangeShapeType="1"/>
          </p:cNvSpPr>
          <p:nvPr/>
        </p:nvSpPr>
        <p:spPr bwMode="auto">
          <a:xfrm flipH="1">
            <a:off x="5715000" y="2209800"/>
            <a:ext cx="106680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hu-HU"/>
          </a:p>
        </p:txBody>
      </p:sp>
      <p:sp>
        <p:nvSpPr>
          <p:cNvPr id="4106" name="Text Box 10"/>
          <p:cNvSpPr txBox="1">
            <a:spLocks noChangeArrowheads="1"/>
          </p:cNvSpPr>
          <p:nvPr/>
        </p:nvSpPr>
        <p:spPr bwMode="auto">
          <a:xfrm>
            <a:off x="835025" y="533400"/>
            <a:ext cx="33099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hu-HU">
                <a:solidFill>
                  <a:srgbClr val="FFFF00"/>
                </a:solidFill>
              </a:rPr>
              <a:t>A merevlemez szerkezete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73" name="Rectangle 53" descr="Világos, átlós felfelé"/>
          <p:cNvSpPr>
            <a:spLocks noChangeArrowheads="1"/>
          </p:cNvSpPr>
          <p:nvPr/>
        </p:nvSpPr>
        <p:spPr bwMode="auto">
          <a:xfrm>
            <a:off x="4191000" y="5486400"/>
            <a:ext cx="304800" cy="304800"/>
          </a:xfrm>
          <a:prstGeom prst="rect">
            <a:avLst/>
          </a:prstGeom>
          <a:pattFill prst="ltUpDiag">
            <a:fgClr>
              <a:schemeClr val="hlink"/>
            </a:fgClr>
            <a:bgClr>
              <a:srgbClr val="FFFFFF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u-HU"/>
          </a:p>
        </p:txBody>
      </p:sp>
      <p:sp>
        <p:nvSpPr>
          <p:cNvPr id="5174" name="Text Box 54"/>
          <p:cNvSpPr txBox="1">
            <a:spLocks noChangeArrowheads="1"/>
          </p:cNvSpPr>
          <p:nvPr/>
        </p:nvSpPr>
        <p:spPr bwMode="auto">
          <a:xfrm>
            <a:off x="4648200" y="5486400"/>
            <a:ext cx="16637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hu-HU" sz="1400"/>
              <a:t>Elavult formátumok.</a:t>
            </a:r>
          </a:p>
        </p:txBody>
      </p:sp>
      <p:graphicFrame>
        <p:nvGraphicFramePr>
          <p:cNvPr id="5208" name="Group 88"/>
          <p:cNvGraphicFramePr>
            <a:graphicFrameLocks noGrp="1"/>
          </p:cNvGraphicFramePr>
          <p:nvPr>
            <p:ph idx="1"/>
          </p:nvPr>
        </p:nvGraphicFramePr>
        <p:xfrm>
          <a:off x="685800" y="1981200"/>
          <a:ext cx="7772400" cy="4114800"/>
        </p:xfrm>
        <a:graphic>
          <a:graphicData uri="http://schemas.openxmlformats.org/drawingml/2006/table">
            <a:tbl>
              <a:tblPr/>
              <a:tblGrid>
                <a:gridCol w="2209800"/>
                <a:gridCol w="2819400"/>
                <a:gridCol w="2743200"/>
              </a:tblGrid>
              <a:tr h="13716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hu-H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hlink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DVD + 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hlink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DVD + RW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hlink"/>
                    </a:solidFill>
                  </a:tcPr>
                </a:tc>
              </a:tr>
              <a:tr h="13716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Írási sebesség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hlink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16 X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hlink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4 X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hlink"/>
                    </a:solidFill>
                  </a:tcPr>
                </a:tc>
              </a:tr>
              <a:tr h="13716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Kapacitás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hlink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4,7 GB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hlink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hu-H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hlink"/>
                    </a:solidFill>
                  </a:tcPr>
                </a:tc>
              </a:tr>
            </a:tbl>
          </a:graphicData>
        </a:graphic>
      </p:graphicFrame>
      <p:sp>
        <p:nvSpPr>
          <p:cNvPr id="5227" name="Rectangle 107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hu-HU"/>
              <a:t>DVD lemeztípusok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A kompaktlemez (CD)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spcBef>
                <a:spcPct val="0"/>
              </a:spcBef>
            </a:pPr>
            <a:r>
              <a:rPr lang="hu-HU">
                <a:solidFill>
                  <a:srgbClr val="FFFF00"/>
                </a:solidFill>
              </a:rPr>
              <a:t>Típusai</a:t>
            </a:r>
          </a:p>
          <a:p>
            <a:pPr lvl="1">
              <a:spcBef>
                <a:spcPct val="0"/>
              </a:spcBef>
            </a:pPr>
            <a:r>
              <a:rPr lang="hu-HU">
                <a:solidFill>
                  <a:srgbClr val="FFFF00"/>
                </a:solidFill>
              </a:rPr>
              <a:t>CD-ROM</a:t>
            </a:r>
          </a:p>
          <a:p>
            <a:pPr lvl="1">
              <a:spcBef>
                <a:spcPct val="0"/>
              </a:spcBef>
            </a:pPr>
            <a:r>
              <a:rPr lang="hu-HU">
                <a:solidFill>
                  <a:srgbClr val="FFFF00"/>
                </a:solidFill>
              </a:rPr>
              <a:t>CD-R</a:t>
            </a:r>
          </a:p>
          <a:p>
            <a:pPr lvl="1">
              <a:spcBef>
                <a:spcPct val="0"/>
              </a:spcBef>
            </a:pPr>
            <a:r>
              <a:rPr lang="hu-HU">
                <a:solidFill>
                  <a:srgbClr val="FFFF00"/>
                </a:solidFill>
              </a:rPr>
              <a:t>CD-RW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Alapértelmezett terv">
  <a:themeElements>
    <a:clrScheme name="Alapértelmezett terv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Alapértelmezett terv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Alapértelmezett terv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lapértelmezett terv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-té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73</TotalTime>
  <Words>60</Words>
  <Application>Microsoft Office PowerPoint</Application>
  <PresentationFormat>Diavetítés a képernyőre (4:3 oldalarány)</PresentationFormat>
  <Paragraphs>22</Paragraphs>
  <Slides>4</Slides>
  <Notes>2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1</vt:i4>
      </vt:variant>
      <vt:variant>
        <vt:lpstr>Téma</vt:lpstr>
      </vt:variant>
      <vt:variant>
        <vt:i4>1</vt:i4>
      </vt:variant>
      <vt:variant>
        <vt:lpstr>Diacímek</vt:lpstr>
      </vt:variant>
      <vt:variant>
        <vt:i4>4</vt:i4>
      </vt:variant>
    </vt:vector>
  </HeadingPairs>
  <TitlesOfParts>
    <vt:vector size="6" baseType="lpstr">
      <vt:lpstr>Times New Roman</vt:lpstr>
      <vt:lpstr>Alapértelmezett terv</vt:lpstr>
      <vt:lpstr>1. dia</vt:lpstr>
      <vt:lpstr>2. dia</vt:lpstr>
      <vt:lpstr>DVD lemeztípusok</vt:lpstr>
      <vt:lpstr>A kompaktlemez (CD)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Prezentáció forrás, 13.feladat</dc:title>
  <dc:subject>ECDL</dc:subject>
  <dc:creator>NJSZT</dc:creator>
  <cp:lastModifiedBy>Vera</cp:lastModifiedBy>
  <cp:revision>13</cp:revision>
  <dcterms:created xsi:type="dcterms:W3CDTF">2003-03-25T11:38:16Z</dcterms:created>
  <dcterms:modified xsi:type="dcterms:W3CDTF">2013-06-09T13:05:57Z</dcterms:modified>
</cp:coreProperties>
</file>