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 autoAdjust="0"/>
  </p:normalViewPr>
  <p:slideViewPr>
    <p:cSldViewPr>
      <p:cViewPr varScale="1">
        <p:scale>
          <a:sx n="83" d="100"/>
          <a:sy n="83" d="100"/>
        </p:scale>
        <p:origin x="-84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614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8F00EF5-00F4-404A-A75D-B3FB9D4927FC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F69C3C-375C-4023-81A6-0726E6C93279}" type="slidenum">
              <a:rPr lang="hu-HU"/>
              <a:pPr/>
              <a:t>2</a:t>
            </a:fld>
            <a:endParaRPr lang="hu-HU"/>
          </a:p>
        </p:txBody>
      </p:sp>
      <p:sp>
        <p:nvSpPr>
          <p:cNvPr id="71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4A46D2-19CF-4362-AB1F-85A476F925B7}" type="slidenum">
              <a:rPr lang="hu-HU"/>
              <a:pPr/>
              <a:t>3</a:t>
            </a:fld>
            <a:endParaRPr lang="hu-HU"/>
          </a:p>
        </p:txBody>
      </p:sp>
      <p:sp>
        <p:nvSpPr>
          <p:cNvPr id="81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A sávok koncentrikusan elhelyezkedő körök. A lemez kapacitása függ a sávok és a szektorok számától. Egy szektor mérete 512 byte.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6F3306-F878-4E54-AF6A-4586511A88F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740E27-B58D-4118-B5A7-7947A1A92A2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EC034C-A43D-49E7-98C3-BCBCB16964E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7E2FB37-FE2B-429A-9133-CF0C8603621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B372F-0CED-45F4-9A0D-F390F2E799F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108F4E-9C95-4928-9727-BB7FF03A316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F8C0FE-7DD7-4291-9E6F-B8397859468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3D83D-3DE5-4F41-B0F0-E6E736A33B0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7A7095-D656-469A-87BE-BEBC55155B7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231819-61BD-4E23-822A-DE200206050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96E7BD-6BDD-4D94-82A4-E82A75C67C4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21F74-2E40-4B13-9641-530E112653A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419100" y="342900"/>
            <a:ext cx="8305800" cy="6172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00"/>
                </a:solidFill>
              </a:defRPr>
            </a:lvl1pPr>
          </a:lstStyle>
          <a:p>
            <a:fld id="{18FD6D9E-2C1D-410D-85A5-A6D3CE5D57B4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401888" y="2640013"/>
            <a:ext cx="352425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600">
                <a:solidFill>
                  <a:srgbClr val="FFFF00"/>
                </a:solidFill>
              </a:rPr>
              <a:t>S</a:t>
            </a:r>
            <a:r>
              <a:rPr lang="hu-HU" sz="2600">
                <a:solidFill>
                  <a:srgbClr val="FFFF00"/>
                </a:solidFill>
              </a:rPr>
              <a:t>zámítógépes</a:t>
            </a:r>
          </a:p>
          <a:p>
            <a:r>
              <a:rPr lang="hu-HU" sz="2600">
                <a:solidFill>
                  <a:srgbClr val="FFFF00"/>
                </a:solidFill>
              </a:rPr>
              <a:t>	ismeretek</a:t>
            </a:r>
          </a:p>
          <a:p>
            <a:r>
              <a:rPr lang="hu-HU" sz="2600">
                <a:solidFill>
                  <a:srgbClr val="FFFF00"/>
                </a:solidFill>
              </a:rPr>
              <a:t>		kezdőknek.</a:t>
            </a:r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2339975" y="2276475"/>
            <a:ext cx="3887788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2339975" y="4149725"/>
            <a:ext cx="3887788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Oval 2"/>
          <p:cNvSpPr>
            <a:spLocks noChangeArrowheads="1"/>
          </p:cNvSpPr>
          <p:nvPr/>
        </p:nvSpPr>
        <p:spPr bwMode="auto">
          <a:xfrm>
            <a:off x="1981200" y="1447800"/>
            <a:ext cx="4318000" cy="43180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099" name="Oval 3"/>
          <p:cNvSpPr>
            <a:spLocks noChangeArrowheads="1"/>
          </p:cNvSpPr>
          <p:nvPr/>
        </p:nvSpPr>
        <p:spPr bwMode="auto">
          <a:xfrm>
            <a:off x="2339975" y="1808163"/>
            <a:ext cx="3598863" cy="3598862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2700338" y="2166938"/>
            <a:ext cx="2879725" cy="2879725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3060700" y="2527300"/>
            <a:ext cx="2159000" cy="21590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3421063" y="2887663"/>
            <a:ext cx="1439862" cy="1439862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705600" y="1905000"/>
            <a:ext cx="776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2000">
                <a:solidFill>
                  <a:srgbClr val="FFFF00"/>
                </a:solidFill>
              </a:rPr>
              <a:t>sávok</a:t>
            </a: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 flipH="1">
            <a:off x="5715000" y="2209800"/>
            <a:ext cx="1066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835025" y="533400"/>
            <a:ext cx="3309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hu-HU">
                <a:solidFill>
                  <a:srgbClr val="FFFF00"/>
                </a:solidFill>
              </a:rPr>
              <a:t>A merevlemez szerkezete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3" name="Rectangle 53" descr="Világos, átlós felfelé"/>
          <p:cNvSpPr>
            <a:spLocks noChangeArrowheads="1"/>
          </p:cNvSpPr>
          <p:nvPr/>
        </p:nvSpPr>
        <p:spPr bwMode="auto">
          <a:xfrm>
            <a:off x="4191000" y="5486400"/>
            <a:ext cx="304800" cy="304800"/>
          </a:xfrm>
          <a:prstGeom prst="rect">
            <a:avLst/>
          </a:prstGeom>
          <a:pattFill prst="ltUpDiag">
            <a:fgClr>
              <a:schemeClr val="hlink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5174" name="Text Box 54"/>
          <p:cNvSpPr txBox="1">
            <a:spLocks noChangeArrowheads="1"/>
          </p:cNvSpPr>
          <p:nvPr/>
        </p:nvSpPr>
        <p:spPr bwMode="auto">
          <a:xfrm>
            <a:off x="4648200" y="5486400"/>
            <a:ext cx="1663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/>
              <a:t>Elavult formátumok.</a:t>
            </a:r>
          </a:p>
        </p:txBody>
      </p:sp>
      <p:graphicFrame>
        <p:nvGraphicFramePr>
          <p:cNvPr id="5208" name="Group 88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table">
            <a:tbl>
              <a:tblPr/>
              <a:tblGrid>
                <a:gridCol w="2209800"/>
                <a:gridCol w="2819400"/>
                <a:gridCol w="2743200"/>
              </a:tblGrid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DVD + 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DVD + RW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Írási sebesség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 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 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Kapacitás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4,7 GB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</a:tbl>
          </a:graphicData>
        </a:graphic>
      </p:graphicFrame>
      <p:sp>
        <p:nvSpPr>
          <p:cNvPr id="5227" name="Rectangle 10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hu-HU"/>
              <a:t>DVD lemeztípusok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kompaktlemez (CD)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hu-HU">
                <a:solidFill>
                  <a:srgbClr val="FFFF00"/>
                </a:solidFill>
              </a:rPr>
              <a:t>Típusai</a:t>
            </a:r>
          </a:p>
          <a:p>
            <a:pPr lvl="1">
              <a:spcBef>
                <a:spcPct val="0"/>
              </a:spcBef>
            </a:pPr>
            <a:r>
              <a:rPr lang="hu-HU">
                <a:solidFill>
                  <a:srgbClr val="FFFF00"/>
                </a:solidFill>
              </a:rPr>
              <a:t>CD-ROM</a:t>
            </a:r>
          </a:p>
          <a:p>
            <a:pPr lvl="1">
              <a:spcBef>
                <a:spcPct val="0"/>
              </a:spcBef>
            </a:pPr>
            <a:r>
              <a:rPr lang="hu-HU">
                <a:solidFill>
                  <a:srgbClr val="FFFF00"/>
                </a:solidFill>
              </a:rPr>
              <a:t>CD-R</a:t>
            </a:r>
          </a:p>
          <a:p>
            <a:pPr lvl="1">
              <a:spcBef>
                <a:spcPct val="0"/>
              </a:spcBef>
            </a:pPr>
            <a:r>
              <a:rPr lang="hu-HU">
                <a:solidFill>
                  <a:srgbClr val="FFFF00"/>
                </a:solidFill>
              </a:rPr>
              <a:t>CD-RW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60</Words>
  <Application>Microsoft Office PowerPoint</Application>
  <PresentationFormat>Diavetítés a képernyőre (4:3 oldalarány)</PresentationFormat>
  <Paragraphs>22</Paragraphs>
  <Slides>4</Slides>
  <Notes>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6" baseType="lpstr">
      <vt:lpstr>Times New Roman</vt:lpstr>
      <vt:lpstr>Alapértelmezett terv</vt:lpstr>
      <vt:lpstr>1. dia</vt:lpstr>
      <vt:lpstr>2. dia</vt:lpstr>
      <vt:lpstr>DVD lemeztípusok</vt:lpstr>
      <vt:lpstr>A kompaktlemez (CD)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15.feladat</dc:title>
  <dc:subject>ECDL</dc:subject>
  <dc:creator>NJSZT</dc:creator>
  <cp:lastModifiedBy>Vera</cp:lastModifiedBy>
  <cp:revision>16</cp:revision>
  <dcterms:created xsi:type="dcterms:W3CDTF">2003-03-25T11:38:16Z</dcterms:created>
  <dcterms:modified xsi:type="dcterms:W3CDTF">2013-06-09T13:06:44Z</dcterms:modified>
</cp:coreProperties>
</file>